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8"/>
  </p:notesMasterIdLst>
  <p:sldIdLst>
    <p:sldId id="287" r:id="rId3"/>
    <p:sldId id="288" r:id="rId4"/>
    <p:sldId id="290" r:id="rId5"/>
    <p:sldId id="291" r:id="rId6"/>
    <p:sldId id="289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B33E39D-4862-46BA-B40D-036FC6558E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26BB0D2F-872B-4159-A58B-3A155B1CF64D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DCC8876-DC0E-4584-933E-AFBF0F3D9E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CC432A33-D5EA-4CBD-A4F8-4392C2D70064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第四課 隱形歧視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3700" dirty="0"/>
              <a:t>一、將</a:t>
            </a:r>
            <a:r>
              <a:rPr lang="en-US" altLang="zh-TW" sz="3700" dirty="0"/>
              <a:t>(A)</a:t>
            </a:r>
            <a:r>
              <a:rPr lang="zh-TW" altLang="en-US" sz="3700" dirty="0"/>
              <a:t>稱為</a:t>
            </a:r>
            <a:r>
              <a:rPr lang="en-US" altLang="zh-TW" sz="3700" dirty="0"/>
              <a:t>(B)</a:t>
            </a:r>
            <a:r>
              <a:rPr lang="zh-TW" altLang="en-US" sz="3700" dirty="0"/>
              <a:t>｜</a:t>
            </a:r>
            <a:r>
              <a:rPr lang="en-US" altLang="zh-TW" sz="3700" dirty="0"/>
              <a:t>to call (A) (B); to refer to (A) as (B)</a:t>
            </a:r>
            <a:endParaRPr lang="zh-TW" altLang="en-US" sz="37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作者</a:t>
            </a:r>
            <a:r>
              <a:rPr lang="zh-TW" altLang="en-US" dirty="0">
                <a:solidFill>
                  <a:srgbClr val="FF0000"/>
                </a:solidFill>
              </a:rPr>
              <a:t>將</a:t>
            </a:r>
            <a:r>
              <a:rPr lang="zh-TW" altLang="en-US" dirty="0"/>
              <a:t>隱藏在制度下的性別歧視</a:t>
            </a:r>
            <a:r>
              <a:rPr lang="zh-TW" altLang="en-US" dirty="0">
                <a:solidFill>
                  <a:srgbClr val="FF0000"/>
                </a:solidFill>
              </a:rPr>
              <a:t>稱為</a:t>
            </a:r>
            <a:r>
              <a:rPr lang="zh-TW" altLang="en-US" dirty="0"/>
              <a:t>「性別數據缺口」。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社會</a:t>
            </a:r>
            <a:r>
              <a:rPr lang="zh-TW" altLang="en-US" dirty="0">
                <a:solidFill>
                  <a:srgbClr val="FF0000"/>
                </a:solidFill>
              </a:rPr>
              <a:t>將</a:t>
            </a:r>
            <a:r>
              <a:rPr lang="zh-TW" altLang="en-US" dirty="0"/>
              <a:t>「只完成自己在職務中最低限度需求的工作態度」</a:t>
            </a:r>
            <a:r>
              <a:rPr lang="zh-TW" altLang="en-US" dirty="0">
                <a:solidFill>
                  <a:srgbClr val="FF0000"/>
                </a:solidFill>
              </a:rPr>
              <a:t>稱為</a:t>
            </a:r>
            <a:r>
              <a:rPr lang="zh-TW" altLang="en-US" dirty="0"/>
              <a:t>安靜離職。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以臺灣歷史來說，一般</a:t>
            </a:r>
            <a:r>
              <a:rPr lang="zh-TW" altLang="en-US" dirty="0">
                <a:solidFill>
                  <a:srgbClr val="FF0000"/>
                </a:solidFill>
              </a:rPr>
              <a:t>將</a:t>
            </a:r>
            <a:r>
              <a:rPr lang="zh-TW" altLang="en-US" dirty="0"/>
              <a:t>第二次世界大戰後的時期</a:t>
            </a:r>
            <a:r>
              <a:rPr lang="zh-TW" altLang="en-US" dirty="0">
                <a:solidFill>
                  <a:srgbClr val="FF0000"/>
                </a:solidFill>
              </a:rPr>
              <a:t>稱為</a:t>
            </a:r>
            <a:r>
              <a:rPr lang="zh-TW" altLang="en-US" dirty="0"/>
              <a:t>「現代」。</a:t>
            </a:r>
          </a:p>
          <a:p>
            <a:pPr>
              <a:spcBef>
                <a:spcPts val="3000"/>
              </a:spcBef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二、並未 </a:t>
            </a:r>
            <a:r>
              <a:rPr lang="en-US" altLang="zh-TW" dirty="0"/>
              <a:t>/</a:t>
            </a:r>
            <a:r>
              <a:rPr lang="zh-TW" altLang="en-US" dirty="0"/>
              <a:t> 並非｜</a:t>
            </a:r>
            <a:r>
              <a:rPr lang="en-US" altLang="zh-TW" dirty="0"/>
              <a:t>not exactly...; not really…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spcBef>
                <a:spcPts val="4200"/>
              </a:spcBef>
            </a:pPr>
            <a:r>
              <a:rPr lang="zh-TW" altLang="en-US" dirty="0"/>
              <a:t>汽車的安全措施在設計時</a:t>
            </a:r>
            <a:r>
              <a:rPr lang="zh-TW" altLang="en-US" dirty="0">
                <a:solidFill>
                  <a:srgbClr val="FF0000"/>
                </a:solidFill>
              </a:rPr>
              <a:t>並未</a:t>
            </a:r>
            <a:r>
              <a:rPr lang="zh-TW" altLang="en-US" dirty="0"/>
              <a:t>考慮到女性的身材。</a:t>
            </a:r>
          </a:p>
          <a:p>
            <a:pPr>
              <a:spcBef>
                <a:spcPts val="4200"/>
              </a:spcBef>
            </a:pPr>
            <a:r>
              <a:rPr lang="zh-TW" altLang="en-US" dirty="0"/>
              <a:t>世界各國在如何拯救地球這個課題上</a:t>
            </a:r>
            <a:r>
              <a:rPr lang="zh-TW" altLang="en-US" dirty="0">
                <a:solidFill>
                  <a:srgbClr val="FF0000"/>
                </a:solidFill>
              </a:rPr>
              <a:t>並未</a:t>
            </a:r>
            <a:r>
              <a:rPr lang="zh-TW" altLang="en-US" dirty="0"/>
              <a:t>達成共識。</a:t>
            </a:r>
          </a:p>
          <a:p>
            <a:pPr>
              <a:spcBef>
                <a:spcPts val="4200"/>
              </a:spcBef>
            </a:pPr>
            <a:r>
              <a:rPr lang="zh-TW" altLang="en-US" dirty="0"/>
              <a:t>對某些人而言，安靜離職</a:t>
            </a:r>
            <a:r>
              <a:rPr lang="zh-TW" altLang="en-US" dirty="0">
                <a:solidFill>
                  <a:srgbClr val="FF0000"/>
                </a:solidFill>
              </a:rPr>
              <a:t>並非</a:t>
            </a:r>
            <a:r>
              <a:rPr lang="zh-TW" altLang="en-US" dirty="0"/>
              <a:t>他們本來的選擇，而是逐漸失去了工作動力的結果。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三、出自（於）｜</a:t>
            </a:r>
            <a:r>
              <a:rPr lang="en-US" altLang="zh-TW" dirty="0"/>
              <a:t>to be a result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spcBef>
                <a:spcPts val="4800"/>
              </a:spcBef>
            </a:pPr>
            <a:r>
              <a:rPr lang="zh-TW" altLang="en-US" dirty="0"/>
              <a:t>社會上的性別數據缺口並非全</a:t>
            </a:r>
            <a:r>
              <a:rPr lang="zh-TW" altLang="en-US" dirty="0">
                <a:solidFill>
                  <a:srgbClr val="FF0000"/>
                </a:solidFill>
              </a:rPr>
              <a:t>出自</a:t>
            </a:r>
            <a:r>
              <a:rPr lang="zh-TW" altLang="en-US" dirty="0"/>
              <a:t>惡意。</a:t>
            </a:r>
          </a:p>
          <a:p>
            <a:pPr>
              <a:spcBef>
                <a:spcPts val="4800"/>
              </a:spcBef>
            </a:pPr>
            <a:r>
              <a:rPr lang="zh-TW" altLang="en-US" dirty="0"/>
              <a:t>許多中文的成語</a:t>
            </a:r>
            <a:r>
              <a:rPr lang="zh-TW" altLang="en-US" dirty="0">
                <a:solidFill>
                  <a:srgbClr val="FF0000"/>
                </a:solidFill>
              </a:rPr>
              <a:t>出自於</a:t>
            </a:r>
            <a:r>
              <a:rPr lang="zh-TW" altLang="en-US" dirty="0"/>
              <a:t>古人詩詞中。</a:t>
            </a:r>
          </a:p>
          <a:p>
            <a:pPr>
              <a:spcBef>
                <a:spcPts val="4800"/>
              </a:spcBef>
            </a:pPr>
            <a:r>
              <a:rPr lang="zh-TW" altLang="en-US" dirty="0"/>
              <a:t>有惻隱之心的人在幫助別人時，一定</a:t>
            </a:r>
            <a:r>
              <a:rPr lang="zh-TW" altLang="en-US" dirty="0">
                <a:solidFill>
                  <a:srgbClr val="FF0000"/>
                </a:solidFill>
              </a:rPr>
              <a:t>出自於</a:t>
            </a:r>
            <a:r>
              <a:rPr lang="zh-TW" altLang="en-US" dirty="0"/>
              <a:t>正面的善念。</a:t>
            </a:r>
          </a:p>
        </p:txBody>
      </p:sp>
    </p:spTree>
    <p:extLst>
      <p:ext uri="{BB962C8B-B14F-4D97-AF65-F5344CB8AC3E}">
        <p14:creationId xmlns:p14="http://schemas.microsoft.com/office/powerpoint/2010/main" val="3808677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四、自古至今｜ </a:t>
            </a:r>
            <a:r>
              <a:rPr lang="en-US" altLang="zh-TW" dirty="0"/>
              <a:t>in all ages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自古至今</a:t>
            </a:r>
            <a:r>
              <a:rPr lang="zh-TW" altLang="en-US" dirty="0"/>
              <a:t>，「將男人視為全人類」的邏輯造成許多偏見與刻板印象。</a:t>
            </a:r>
          </a:p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自古至今</a:t>
            </a:r>
            <a:r>
              <a:rPr lang="zh-TW" altLang="en-US" dirty="0"/>
              <a:t>，父母都帶著「望子成龍、望女成鳳」的期望。</a:t>
            </a:r>
          </a:p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/>
              <a:t>「只有讀書才能成功」的觀念，</a:t>
            </a:r>
            <a:r>
              <a:rPr lang="zh-TW" altLang="en-US" dirty="0">
                <a:solidFill>
                  <a:srgbClr val="FF0000"/>
                </a:solidFill>
              </a:rPr>
              <a:t>自古至今</a:t>
            </a:r>
            <a:r>
              <a:rPr lang="zh-TW" altLang="en-US" dirty="0"/>
              <a:t>都未消失。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257</Words>
  <Application>Microsoft Office PowerPoint</Application>
  <PresentationFormat>寬螢幕</PresentationFormat>
  <Paragraphs>17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5</vt:i4>
      </vt:variant>
    </vt:vector>
  </HeadingPairs>
  <TitlesOfParts>
    <vt:vector size="1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44</cp:revision>
  <dcterms:created xsi:type="dcterms:W3CDTF">2024-07-26T00:45:44Z</dcterms:created>
  <dcterms:modified xsi:type="dcterms:W3CDTF">2026-04-27T09:04:27Z</dcterms:modified>
</cp:coreProperties>
</file>